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57" r:id="rId14"/>
    <p:sldId id="258" r:id="rId15"/>
    <p:sldId id="259" r:id="rId16"/>
    <p:sldId id="260" r:id="rId17"/>
    <p:sldId id="261"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4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158062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F3BB8E-7768-4F13-90F4-8A4E9D4696F3}"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380863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3936917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945898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2632803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2571922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3253161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3746644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263959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1697355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F3BB8E-7768-4F13-90F4-8A4E9D4696F3}"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4185363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3BB8E-7768-4F13-90F4-8A4E9D4696F3}"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3847195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3BB8E-7768-4F13-90F4-8A4E9D4696F3}" type="datetimeFigureOut">
              <a:rPr lang="en-IN" smtClean="0"/>
              <a:t>10-03-2023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285951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3BB8E-7768-4F13-90F4-8A4E9D4696F3}" type="datetimeFigureOut">
              <a:rPr lang="en-IN" smtClean="0"/>
              <a:t>10-03-2023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166280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3BB8E-7768-4F13-90F4-8A4E9D4696F3}" type="datetimeFigureOut">
              <a:rPr lang="en-IN" smtClean="0"/>
              <a:t>10-03-2023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1158760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F3BB8E-7768-4F13-90F4-8A4E9D4696F3}"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1458202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F3BB8E-7768-4F13-90F4-8A4E9D4696F3}"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D1335E-CC45-4854-BB94-FC7CF12DF04D}" type="slidenum">
              <a:rPr lang="en-IN" smtClean="0"/>
              <a:t>‹#›</a:t>
            </a:fld>
            <a:endParaRPr lang="en-IN"/>
          </a:p>
        </p:txBody>
      </p:sp>
    </p:spTree>
    <p:extLst>
      <p:ext uri="{BB962C8B-B14F-4D97-AF65-F5344CB8AC3E}">
        <p14:creationId xmlns:p14="http://schemas.microsoft.com/office/powerpoint/2010/main" val="273438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F3BB8E-7768-4F13-90F4-8A4E9D4696F3}" type="datetimeFigureOut">
              <a:rPr lang="en-IN" smtClean="0"/>
              <a:t>10-03-2023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D1335E-CC45-4854-BB94-FC7CF12DF04D}" type="slidenum">
              <a:rPr lang="en-IN" smtClean="0"/>
              <a:t>‹#›</a:t>
            </a:fld>
            <a:endParaRPr lang="en-IN"/>
          </a:p>
        </p:txBody>
      </p:sp>
    </p:spTree>
    <p:extLst>
      <p:ext uri="{BB962C8B-B14F-4D97-AF65-F5344CB8AC3E}">
        <p14:creationId xmlns:p14="http://schemas.microsoft.com/office/powerpoint/2010/main" val="332827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w3school.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hyperlink" Target="http://www.gfg.com/" TargetMode="External"/><Relationship Id="rId4" Type="http://schemas.openxmlformats.org/officeDocument/2006/relationships/hyperlink" Target="http://www.javatpoint.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5DA6-BC72-76F5-84D4-26D94A6FD98F}"/>
              </a:ext>
            </a:extLst>
          </p:cNvPr>
          <p:cNvSpPr>
            <a:spLocks noGrp="1"/>
          </p:cNvSpPr>
          <p:nvPr>
            <p:ph type="ctrTitle"/>
          </p:nvPr>
        </p:nvSpPr>
        <p:spPr>
          <a:xfrm>
            <a:off x="0" y="4200525"/>
            <a:ext cx="12192000" cy="2343151"/>
          </a:xfrm>
        </p:spPr>
        <p:txBody>
          <a:bodyPr>
            <a:normAutofit fontScale="90000"/>
          </a:bodyPr>
          <a:lstStyle/>
          <a:p>
            <a:pPr algn="ctr"/>
            <a:r>
              <a:rPr lang="en-IN" sz="2700" b="1" dirty="0">
                <a:latin typeface="Times New Roman" panose="02020603050405020304" pitchFamily="18" charset="0"/>
                <a:cs typeface="Times New Roman" panose="02020603050405020304" pitchFamily="18" charset="0"/>
              </a:rPr>
              <a:t>                                                                                                         Presented  By:</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A45DA2-8B60-721C-E79A-6713FBEE9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2E77B9C-E108-8335-EE6A-AE38D8A71CF8}"/>
              </a:ext>
            </a:extLst>
          </p:cNvPr>
          <p:cNvSpPr txBox="1"/>
          <p:nvPr/>
        </p:nvSpPr>
        <p:spPr>
          <a:xfrm>
            <a:off x="8896351" y="4987380"/>
            <a:ext cx="5219700" cy="1323439"/>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Presented By:</a:t>
            </a:r>
          </a:p>
          <a:p>
            <a:r>
              <a:rPr lang="en-IN" sz="2000" dirty="0">
                <a:solidFill>
                  <a:schemeClr val="bg1"/>
                </a:solidFill>
                <a:latin typeface="Times New Roman" panose="02020603050405020304" pitchFamily="18" charset="0"/>
                <a:cs typeface="Times New Roman" panose="02020603050405020304" pitchFamily="18" charset="0"/>
              </a:rPr>
              <a:t>Group no-(91)</a:t>
            </a:r>
          </a:p>
          <a:p>
            <a:r>
              <a:rPr lang="en-IN" sz="2000" dirty="0">
                <a:solidFill>
                  <a:schemeClr val="bg1"/>
                </a:solidFill>
                <a:latin typeface="Times New Roman" panose="02020603050405020304" pitchFamily="18" charset="0"/>
                <a:cs typeface="Times New Roman" panose="02020603050405020304" pitchFamily="18" charset="0"/>
              </a:rPr>
              <a:t>1)Prashant Sawant</a:t>
            </a:r>
          </a:p>
          <a:p>
            <a:r>
              <a:rPr lang="en-IN" sz="2000" dirty="0">
                <a:solidFill>
                  <a:schemeClr val="bg1"/>
                </a:solidFill>
                <a:latin typeface="Times New Roman" panose="02020603050405020304" pitchFamily="18" charset="0"/>
                <a:cs typeface="Times New Roman" panose="02020603050405020304" pitchFamily="18" charset="0"/>
              </a:rPr>
              <a:t>2)Roshan Kanwade</a:t>
            </a:r>
          </a:p>
        </p:txBody>
      </p:sp>
      <p:sp>
        <p:nvSpPr>
          <p:cNvPr id="7" name="TextBox 6">
            <a:extLst>
              <a:ext uri="{FF2B5EF4-FFF2-40B4-BE49-F238E27FC236}">
                <a16:creationId xmlns:a16="http://schemas.microsoft.com/office/drawing/2014/main" id="{D941B705-C8A5-717C-2707-D6A9EB1DEEC8}"/>
              </a:ext>
            </a:extLst>
          </p:cNvPr>
          <p:cNvSpPr txBox="1"/>
          <p:nvPr/>
        </p:nvSpPr>
        <p:spPr>
          <a:xfrm>
            <a:off x="971550" y="3646527"/>
            <a:ext cx="9744075" cy="1107996"/>
          </a:xfrm>
          <a:prstGeom prst="rect">
            <a:avLst/>
          </a:prstGeom>
          <a:noFill/>
        </p:spPr>
        <p:txBody>
          <a:bodyPr wrap="square" rtlCol="0">
            <a:spAutoFit/>
          </a:bodyPr>
          <a:lstStyle/>
          <a:p>
            <a:r>
              <a:rPr lang="en-IN" sz="6600" dirty="0">
                <a:solidFill>
                  <a:schemeClr val="bg1"/>
                </a:solidFill>
                <a:latin typeface="Times New Roman" panose="02020603050405020304" pitchFamily="18" charset="0"/>
                <a:cs typeface="Times New Roman" panose="02020603050405020304" pitchFamily="18" charset="0"/>
              </a:rPr>
              <a:t>D-DARSHAN AND TOUR </a:t>
            </a:r>
          </a:p>
        </p:txBody>
      </p:sp>
    </p:spTree>
    <p:extLst>
      <p:ext uri="{BB962C8B-B14F-4D97-AF65-F5344CB8AC3E}">
        <p14:creationId xmlns:p14="http://schemas.microsoft.com/office/powerpoint/2010/main" val="12034733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713A-1E53-DC56-9EC4-3BA3DDB0D85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9E85B832-B94C-2591-B843-6D5F8C6C52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00500100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8293-1334-EF58-551E-12755C6E3F30}"/>
              </a:ext>
            </a:extLst>
          </p:cNvPr>
          <p:cNvSpPr>
            <a:spLocks noGrp="1"/>
          </p:cNvSpPr>
          <p:nvPr>
            <p:ph type="title"/>
          </p:nvPr>
        </p:nvSpPr>
        <p:spPr>
          <a:xfrm>
            <a:off x="1" y="0"/>
            <a:ext cx="12191999" cy="495300"/>
          </a:xfrm>
        </p:spPr>
        <p:txBody>
          <a:bodyPr>
            <a:noAutofit/>
          </a:bodyPr>
          <a:lstStyle/>
          <a:p>
            <a:r>
              <a:rPr lang="en-IN" sz="1800" b="1" dirty="0">
                <a:latin typeface="Times New Roman" panose="02020603050405020304" pitchFamily="18" charset="0"/>
                <a:cs typeface="Times New Roman" panose="02020603050405020304" pitchFamily="18" charset="0"/>
              </a:rPr>
              <a:t>DFD:</a:t>
            </a:r>
          </a:p>
        </p:txBody>
      </p:sp>
      <p:pic>
        <p:nvPicPr>
          <p:cNvPr id="5" name="Content Placeholder 4">
            <a:extLst>
              <a:ext uri="{FF2B5EF4-FFF2-40B4-BE49-F238E27FC236}">
                <a16:creationId xmlns:a16="http://schemas.microsoft.com/office/drawing/2014/main" id="{330E8AED-4B1A-D46E-DDFE-A4F7FA272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353" y="3698912"/>
            <a:ext cx="5704647" cy="2571750"/>
          </a:xfrm>
        </p:spPr>
      </p:pic>
      <p:pic>
        <p:nvPicPr>
          <p:cNvPr id="7" name="Picture 6">
            <a:extLst>
              <a:ext uri="{FF2B5EF4-FFF2-40B4-BE49-F238E27FC236}">
                <a16:creationId xmlns:a16="http://schemas.microsoft.com/office/drawing/2014/main" id="{B19BB948-92CF-9B5A-38EA-8067F2BD2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39" y="481684"/>
            <a:ext cx="5076285" cy="2626641"/>
          </a:xfrm>
          <a:prstGeom prst="rect">
            <a:avLst/>
          </a:prstGeom>
        </p:spPr>
      </p:pic>
      <p:pic>
        <p:nvPicPr>
          <p:cNvPr id="13" name="Picture 12">
            <a:extLst>
              <a:ext uri="{FF2B5EF4-FFF2-40B4-BE49-F238E27FC236}">
                <a16:creationId xmlns:a16="http://schemas.microsoft.com/office/drawing/2014/main" id="{0718F8C0-98E5-6B37-B7AF-517D0228A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5578" y="1754169"/>
            <a:ext cx="5485860" cy="2708312"/>
          </a:xfrm>
          <a:prstGeom prst="rect">
            <a:avLst/>
          </a:prstGeom>
        </p:spPr>
      </p:pic>
    </p:spTree>
    <p:extLst>
      <p:ext uri="{BB962C8B-B14F-4D97-AF65-F5344CB8AC3E}">
        <p14:creationId xmlns:p14="http://schemas.microsoft.com/office/powerpoint/2010/main" val="217414571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8E4921-CEBA-645B-2E15-577D1A868C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2225"/>
            <a:ext cx="4286250" cy="3892549"/>
          </a:xfrm>
        </p:spPr>
      </p:pic>
      <p:pic>
        <p:nvPicPr>
          <p:cNvPr id="7" name="Picture 6">
            <a:extLst>
              <a:ext uri="{FF2B5EF4-FFF2-40B4-BE49-F238E27FC236}">
                <a16:creationId xmlns:a16="http://schemas.microsoft.com/office/drawing/2014/main" id="{0D9D5905-2021-EFA0-28A7-19B9C72C8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2635250"/>
            <a:ext cx="8553450" cy="4222750"/>
          </a:xfrm>
          <a:prstGeom prst="rect">
            <a:avLst/>
          </a:prstGeom>
        </p:spPr>
      </p:pic>
    </p:spTree>
    <p:extLst>
      <p:ext uri="{BB962C8B-B14F-4D97-AF65-F5344CB8AC3E}">
        <p14:creationId xmlns:p14="http://schemas.microsoft.com/office/powerpoint/2010/main" val="5597521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F272-4E0B-A24D-86A5-2A667B9F5849}"/>
              </a:ext>
            </a:extLst>
          </p:cNvPr>
          <p:cNvSpPr>
            <a:spLocks noGrp="1"/>
          </p:cNvSpPr>
          <p:nvPr>
            <p:ph type="title"/>
          </p:nvPr>
        </p:nvSpPr>
        <p:spPr>
          <a:xfrm>
            <a:off x="-66674" y="0"/>
            <a:ext cx="12258674" cy="533400"/>
          </a:xfrm>
        </p:spPr>
        <p:txBody>
          <a:bodyPr>
            <a:noAutofit/>
          </a:bodyPr>
          <a:lstStyle/>
          <a:p>
            <a:r>
              <a:rPr lang="en-IN" sz="2000" b="1" dirty="0">
                <a:latin typeface="Times New Roman" panose="02020603050405020304" pitchFamily="18" charset="0"/>
                <a:cs typeface="Times New Roman" panose="02020603050405020304" pitchFamily="18" charset="0"/>
              </a:rPr>
              <a:t>CLASS DAIGRAM:</a:t>
            </a:r>
          </a:p>
        </p:txBody>
      </p:sp>
      <p:pic>
        <p:nvPicPr>
          <p:cNvPr id="5" name="Content Placeholder 4">
            <a:extLst>
              <a:ext uri="{FF2B5EF4-FFF2-40B4-BE49-F238E27FC236}">
                <a16:creationId xmlns:a16="http://schemas.microsoft.com/office/drawing/2014/main" id="{8F67EE23-748C-4105-281C-3DB223F9C0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09575"/>
            <a:ext cx="12192000" cy="6448425"/>
          </a:xfrm>
        </p:spPr>
      </p:pic>
    </p:spTree>
    <p:extLst>
      <p:ext uri="{BB962C8B-B14F-4D97-AF65-F5344CB8AC3E}">
        <p14:creationId xmlns:p14="http://schemas.microsoft.com/office/powerpoint/2010/main" val="16982987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DC87-271C-BF7A-AFE6-948604E5EF75}"/>
              </a:ext>
            </a:extLst>
          </p:cNvPr>
          <p:cNvSpPr>
            <a:spLocks noGrp="1"/>
          </p:cNvSpPr>
          <p:nvPr>
            <p:ph type="title"/>
          </p:nvPr>
        </p:nvSpPr>
        <p:spPr>
          <a:xfrm>
            <a:off x="1" y="0"/>
            <a:ext cx="12191999" cy="438150"/>
          </a:xfrm>
        </p:spPr>
        <p:txBody>
          <a:bodyPr>
            <a:normAutofit/>
          </a:bodyPr>
          <a:lstStyle/>
          <a:p>
            <a:r>
              <a:rPr lang="en-IN" sz="2000" b="1" dirty="0">
                <a:latin typeface="Times New Roman" panose="02020603050405020304" pitchFamily="18" charset="0"/>
                <a:cs typeface="Times New Roman" panose="02020603050405020304" pitchFamily="18" charset="0"/>
              </a:rPr>
              <a:t>ACTIVITY:</a:t>
            </a:r>
          </a:p>
        </p:txBody>
      </p:sp>
      <p:pic>
        <p:nvPicPr>
          <p:cNvPr id="5" name="Content Placeholder 4">
            <a:extLst>
              <a:ext uri="{FF2B5EF4-FFF2-40B4-BE49-F238E27FC236}">
                <a16:creationId xmlns:a16="http://schemas.microsoft.com/office/drawing/2014/main" id="{84C7BE96-0933-2186-FE7C-251B441D3B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38150"/>
            <a:ext cx="12192000" cy="6419850"/>
          </a:xfrm>
        </p:spPr>
      </p:pic>
    </p:spTree>
    <p:extLst>
      <p:ext uri="{BB962C8B-B14F-4D97-AF65-F5344CB8AC3E}">
        <p14:creationId xmlns:p14="http://schemas.microsoft.com/office/powerpoint/2010/main" val="24374178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7611-FE5D-11DF-E9C7-A2334FFF0DEE}"/>
              </a:ext>
            </a:extLst>
          </p:cNvPr>
          <p:cNvSpPr>
            <a:spLocks noGrp="1"/>
          </p:cNvSpPr>
          <p:nvPr>
            <p:ph type="title"/>
          </p:nvPr>
        </p:nvSpPr>
        <p:spPr>
          <a:xfrm>
            <a:off x="0" y="0"/>
            <a:ext cx="12191999" cy="371475"/>
          </a:xfrm>
        </p:spPr>
        <p:txBody>
          <a:bodyPr>
            <a:normAutofit fontScale="90000"/>
          </a:bodyPr>
          <a:lstStyle/>
          <a:p>
            <a:r>
              <a:rPr lang="en-IN" sz="2000" b="1" dirty="0">
                <a:latin typeface="Times New Roman" panose="02020603050405020304" pitchFamily="18" charset="0"/>
                <a:cs typeface="Times New Roman" panose="02020603050405020304" pitchFamily="18" charset="0"/>
              </a:rPr>
              <a:t>SEQUENCE:</a:t>
            </a:r>
          </a:p>
        </p:txBody>
      </p:sp>
      <p:pic>
        <p:nvPicPr>
          <p:cNvPr id="5" name="Content Placeholder 4">
            <a:extLst>
              <a:ext uri="{FF2B5EF4-FFF2-40B4-BE49-F238E27FC236}">
                <a16:creationId xmlns:a16="http://schemas.microsoft.com/office/drawing/2014/main" id="{D78B70B8-9120-FDC6-6026-A1A20A49F3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71474"/>
            <a:ext cx="12191999" cy="6486525"/>
          </a:xfrm>
        </p:spPr>
      </p:pic>
    </p:spTree>
    <p:extLst>
      <p:ext uri="{BB962C8B-B14F-4D97-AF65-F5344CB8AC3E}">
        <p14:creationId xmlns:p14="http://schemas.microsoft.com/office/powerpoint/2010/main" val="262953716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98E6-35D4-C0ED-8C87-08CF40368817}"/>
              </a:ext>
            </a:extLst>
          </p:cNvPr>
          <p:cNvSpPr>
            <a:spLocks noGrp="1"/>
          </p:cNvSpPr>
          <p:nvPr>
            <p:ph type="title"/>
          </p:nvPr>
        </p:nvSpPr>
        <p:spPr>
          <a:xfrm>
            <a:off x="-1" y="0"/>
            <a:ext cx="12192001" cy="390525"/>
          </a:xfrm>
        </p:spPr>
        <p:txBody>
          <a:bodyPr>
            <a:normAutofit fontScale="90000"/>
          </a:bodyPr>
          <a:lstStyle/>
          <a:p>
            <a:r>
              <a:rPr lang="en-IN" sz="2000" b="1" dirty="0" err="1">
                <a:latin typeface="Times New Roman" panose="02020603050405020304" pitchFamily="18" charset="0"/>
                <a:cs typeface="Times New Roman" panose="02020603050405020304" pitchFamily="18" charset="0"/>
              </a:rPr>
              <a:t>DataBase</a:t>
            </a:r>
            <a:r>
              <a:rPr lang="en-IN" sz="2000" b="1" dirty="0">
                <a:latin typeface="Times New Roman" panose="02020603050405020304" pitchFamily="18" charset="0"/>
                <a:cs typeface="Times New Roman" panose="02020603050405020304" pitchFamily="18" charset="0"/>
              </a:rPr>
              <a:t> Design:</a:t>
            </a:r>
          </a:p>
        </p:txBody>
      </p:sp>
      <p:sp>
        <p:nvSpPr>
          <p:cNvPr id="4" name="Rectangle 2">
            <a:extLst>
              <a:ext uri="{FF2B5EF4-FFF2-40B4-BE49-F238E27FC236}">
                <a16:creationId xmlns:a16="http://schemas.microsoft.com/office/drawing/2014/main" id="{60716E37-296B-B022-97F9-AC63C1B1F8F9}"/>
              </a:ext>
            </a:extLst>
          </p:cNvPr>
          <p:cNvSpPr>
            <a:spLocks noChangeArrowheads="1"/>
          </p:cNvSpPr>
          <p:nvPr/>
        </p:nvSpPr>
        <p:spPr bwMode="auto">
          <a:xfrm>
            <a:off x="-104775" y="314097"/>
            <a:ext cx="138398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45720" rIns="220593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0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kumimoji="0" lang="en-US" altLang="en-US" sz="2000" b="1" i="0" u="none" strike="noStrike" cap="none" normalizeH="0" baseline="0" dirty="0" bmk="">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ABLE STRUCTURE:</a:t>
            </a: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Tables: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1">
            <a:extLst>
              <a:ext uri="{FF2B5EF4-FFF2-40B4-BE49-F238E27FC236}">
                <a16:creationId xmlns:a16="http://schemas.microsoft.com/office/drawing/2014/main" id="{E4FDC0C4-F21F-0928-50A8-E304F5E91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1535189"/>
            <a:ext cx="4295775" cy="53228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3622619-714A-191B-123A-18174A10D562}"/>
              </a:ext>
            </a:extLst>
          </p:cNvPr>
          <p:cNvSpPr>
            <a:spLocks noChangeArrowheads="1"/>
          </p:cNvSpPr>
          <p:nvPr/>
        </p:nvSpPr>
        <p:spPr bwMode="auto">
          <a:xfrm>
            <a:off x="2659063" y="4946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119458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2">
            <a:extLst>
              <a:ext uri="{FF2B5EF4-FFF2-40B4-BE49-F238E27FC236}">
                <a16:creationId xmlns:a16="http://schemas.microsoft.com/office/drawing/2014/main" id="{4291BB1E-A7AA-10F1-4286-7C1C27E89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53340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13">
            <a:extLst>
              <a:ext uri="{FF2B5EF4-FFF2-40B4-BE49-F238E27FC236}">
                <a16:creationId xmlns:a16="http://schemas.microsoft.com/office/drawing/2014/main" id="{9EA5993B-2F82-9F84-2CB0-2FB16DB9D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5375"/>
            <a:ext cx="526732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14">
            <a:extLst>
              <a:ext uri="{FF2B5EF4-FFF2-40B4-BE49-F238E27FC236}">
                <a16:creationId xmlns:a16="http://schemas.microsoft.com/office/drawing/2014/main" id="{F650AB0E-E66F-8933-20DE-84CDEE337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22800"/>
            <a:ext cx="5334000" cy="216535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20">
            <a:extLst>
              <a:ext uri="{FF2B5EF4-FFF2-40B4-BE49-F238E27FC236}">
                <a16:creationId xmlns:a16="http://schemas.microsoft.com/office/drawing/2014/main" id="{46B59D0C-00B1-0D24-A700-5B10EC4E9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8631" y="325799"/>
            <a:ext cx="6580981" cy="15370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9">
            <a:extLst>
              <a:ext uri="{FF2B5EF4-FFF2-40B4-BE49-F238E27FC236}">
                <a16:creationId xmlns:a16="http://schemas.microsoft.com/office/drawing/2014/main" id="{7396006F-E7C8-CA7C-AA50-D39B9D6018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8631" y="2422378"/>
            <a:ext cx="6580981" cy="180210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18">
            <a:extLst>
              <a:ext uri="{FF2B5EF4-FFF2-40B4-BE49-F238E27FC236}">
                <a16:creationId xmlns:a16="http://schemas.microsoft.com/office/drawing/2014/main" id="{71A169CA-CEF8-1CF2-DEC0-CC0ED579F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4050" y="4685308"/>
            <a:ext cx="6353176" cy="2040333"/>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1">
            <a:extLst>
              <a:ext uri="{FF2B5EF4-FFF2-40B4-BE49-F238E27FC236}">
                <a16:creationId xmlns:a16="http://schemas.microsoft.com/office/drawing/2014/main" id="{328B8A7C-A9C7-2D3D-E5B6-E0F19609D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0110450"/>
            <a:ext cx="5727700" cy="1504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1">
            <a:extLst>
              <a:ext uri="{FF2B5EF4-FFF2-40B4-BE49-F238E27FC236}">
                <a16:creationId xmlns:a16="http://schemas.microsoft.com/office/drawing/2014/main" id="{234E8038-32D4-EB71-4F3C-E4067F0FAA6E}"/>
              </a:ext>
            </a:extLst>
          </p:cNvPr>
          <p:cNvSpPr>
            <a:spLocks noChangeArrowheads="1"/>
          </p:cNvSpPr>
          <p:nvPr/>
        </p:nvSpPr>
        <p:spPr bwMode="auto">
          <a:xfrm>
            <a:off x="2051315" y="-50778"/>
            <a:ext cx="12192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Admin: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2">
            <a:extLst>
              <a:ext uri="{FF2B5EF4-FFF2-40B4-BE49-F238E27FC236}">
                <a16:creationId xmlns:a16="http://schemas.microsoft.com/office/drawing/2014/main" id="{894F5356-B6E3-2E31-7AA3-2B76EBCEA02F}"/>
              </a:ext>
            </a:extLst>
          </p:cNvPr>
          <p:cNvSpPr>
            <a:spLocks noChangeArrowheads="1"/>
          </p:cNvSpPr>
          <p:nvPr/>
        </p:nvSpPr>
        <p:spPr bwMode="auto">
          <a:xfrm>
            <a:off x="1531681" y="1357489"/>
            <a:ext cx="121920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BookingDetails</a:t>
            </a: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3">
            <a:extLst>
              <a:ext uri="{FF2B5EF4-FFF2-40B4-BE49-F238E27FC236}">
                <a16:creationId xmlns:a16="http://schemas.microsoft.com/office/drawing/2014/main" id="{94706938-A728-BD61-5CF4-B64AA3DE91EA}"/>
              </a:ext>
            </a:extLst>
          </p:cNvPr>
          <p:cNvSpPr>
            <a:spLocks noChangeArrowheads="1"/>
          </p:cNvSpPr>
          <p:nvPr/>
        </p:nvSpPr>
        <p:spPr bwMode="auto">
          <a:xfrm>
            <a:off x="1163893" y="3950485"/>
            <a:ext cx="1774845"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4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HotelDetails</a:t>
            </a: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4">
            <a:extLst>
              <a:ext uri="{FF2B5EF4-FFF2-40B4-BE49-F238E27FC236}">
                <a16:creationId xmlns:a16="http://schemas.microsoft.com/office/drawing/2014/main" id="{F4EFB256-A8E9-F80B-196E-688323F058B5}"/>
              </a:ext>
            </a:extLst>
          </p:cNvPr>
          <p:cNvSpPr>
            <a:spLocks noChangeArrowheads="1"/>
          </p:cNvSpPr>
          <p:nvPr/>
        </p:nvSpPr>
        <p:spPr bwMode="auto">
          <a:xfrm>
            <a:off x="7259893" y="-36130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Hotel_Temple_Relation</a:t>
            </a: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5">
            <a:extLst>
              <a:ext uri="{FF2B5EF4-FFF2-40B4-BE49-F238E27FC236}">
                <a16:creationId xmlns:a16="http://schemas.microsoft.com/office/drawing/2014/main" id="{5ECD9C54-3823-DA5A-2D11-FB376FAA86B3}"/>
              </a:ext>
            </a:extLst>
          </p:cNvPr>
          <p:cNvSpPr>
            <a:spLocks noChangeArrowheads="1"/>
          </p:cNvSpPr>
          <p:nvPr/>
        </p:nvSpPr>
        <p:spPr bwMode="auto">
          <a:xfrm>
            <a:off x="7561006" y="1997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Payment_Details</a:t>
            </a: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6">
            <a:extLst>
              <a:ext uri="{FF2B5EF4-FFF2-40B4-BE49-F238E27FC236}">
                <a16:creationId xmlns:a16="http://schemas.microsoft.com/office/drawing/2014/main" id="{5AA45340-F962-7A3E-C6DF-9632C9CE430C}"/>
              </a:ext>
            </a:extLst>
          </p:cNvPr>
          <p:cNvSpPr>
            <a:spLocks noChangeArrowheads="1"/>
          </p:cNvSpPr>
          <p:nvPr/>
        </p:nvSpPr>
        <p:spPr bwMode="auto">
          <a:xfrm>
            <a:off x="7416903" y="432059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Registration_Details</a:t>
            </a: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20">
            <a:extLst>
              <a:ext uri="{FF2B5EF4-FFF2-40B4-BE49-F238E27FC236}">
                <a16:creationId xmlns:a16="http://schemas.microsoft.com/office/drawing/2014/main" id="{C14A9207-56D0-C42C-C0B9-53C378FE0020}"/>
              </a:ext>
            </a:extLst>
          </p:cNvPr>
          <p:cNvSpPr>
            <a:spLocks noChangeArrowheads="1"/>
          </p:cNvSpPr>
          <p:nvPr/>
        </p:nvSpPr>
        <p:spPr bwMode="auto">
          <a:xfrm>
            <a:off x="0" y="19653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User:</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21">
            <a:extLst>
              <a:ext uri="{FF2B5EF4-FFF2-40B4-BE49-F238E27FC236}">
                <a16:creationId xmlns:a16="http://schemas.microsoft.com/office/drawing/2014/main" id="{82A50B17-FD99-A384-798A-74AE8BC4AC03}"/>
              </a:ext>
            </a:extLst>
          </p:cNvPr>
          <p:cNvSpPr>
            <a:spLocks noChangeArrowheads="1"/>
          </p:cNvSpPr>
          <p:nvPr/>
        </p:nvSpPr>
        <p:spPr bwMode="auto">
          <a:xfrm>
            <a:off x="0" y="21615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021576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7">
            <a:extLst>
              <a:ext uri="{FF2B5EF4-FFF2-40B4-BE49-F238E27FC236}">
                <a16:creationId xmlns:a16="http://schemas.microsoft.com/office/drawing/2014/main" id="{7C1CFCCC-37D4-82DF-7CCF-742769D9D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23850"/>
            <a:ext cx="56705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6">
            <a:extLst>
              <a:ext uri="{FF2B5EF4-FFF2-40B4-BE49-F238E27FC236}">
                <a16:creationId xmlns:a16="http://schemas.microsoft.com/office/drawing/2014/main" id="{9370C2F0-D397-040A-210E-1E797DADB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2000250"/>
            <a:ext cx="5734050" cy="2032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7E8B2993-8047-136B-B0CB-822B50AF59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sng" strike="noStrike" cap="none" normalizeH="0" baseline="0">
                <a:ln>
                  <a:noFill/>
                </a:ln>
                <a:solidFill>
                  <a:srgbClr val="000000"/>
                </a:solidFill>
                <a:effectLst/>
                <a:latin typeface="Arial" panose="020B0604020202020204" pitchFamily="34" charset="0"/>
                <a:ea typeface="Times New Roman" panose="02020603050405020304" pitchFamily="18" charset="0"/>
              </a:rPr>
              <a:t>Room_Booking_Relation: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6FE20C74-4412-BA89-709C-BB6FA4AC7C6B}"/>
              </a:ext>
            </a:extLst>
          </p:cNvPr>
          <p:cNvSpPr>
            <a:spLocks noChangeArrowheads="1"/>
          </p:cNvSpPr>
          <p:nvPr/>
        </p:nvSpPr>
        <p:spPr bwMode="auto">
          <a:xfrm>
            <a:off x="0" y="1771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Room_Details: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FD6E72AE-E275-6CB0-6118-CCC8CB4064E2}"/>
              </a:ext>
            </a:extLst>
          </p:cNvPr>
          <p:cNvSpPr>
            <a:spLocks noChangeArrowheads="1"/>
          </p:cNvSpPr>
          <p:nvPr/>
        </p:nvSpPr>
        <p:spPr bwMode="auto">
          <a:xfrm>
            <a:off x="0" y="84423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7">
            <a:extLst>
              <a:ext uri="{FF2B5EF4-FFF2-40B4-BE49-F238E27FC236}">
                <a16:creationId xmlns:a16="http://schemas.microsoft.com/office/drawing/2014/main" id="{9B966720-9D81-A699-7777-31DFD61CDB8E}"/>
              </a:ext>
            </a:extLst>
          </p:cNvPr>
          <p:cNvSpPr>
            <a:spLocks noChangeArrowheads="1"/>
          </p:cNvSpPr>
          <p:nvPr/>
        </p:nvSpPr>
        <p:spPr bwMode="auto">
          <a:xfrm>
            <a:off x="0" y="41814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Temple_Details: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8" name="Picture 15">
            <a:extLst>
              <a:ext uri="{FF2B5EF4-FFF2-40B4-BE49-F238E27FC236}">
                <a16:creationId xmlns:a16="http://schemas.microsoft.com/office/drawing/2014/main" id="{8B2EC1E5-AF7C-A074-9520-06810073B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38676"/>
            <a:ext cx="5734050" cy="2057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8">
            <a:extLst>
              <a:ext uri="{FF2B5EF4-FFF2-40B4-BE49-F238E27FC236}">
                <a16:creationId xmlns:a16="http://schemas.microsoft.com/office/drawing/2014/main" id="{73A5D614-82D9-1071-8328-A81868CABE98}"/>
              </a:ext>
            </a:extLst>
          </p:cNvPr>
          <p:cNvSpPr>
            <a:spLocks noChangeArrowheads="1"/>
          </p:cNvSpPr>
          <p:nvPr/>
        </p:nvSpPr>
        <p:spPr bwMode="auto">
          <a:xfrm>
            <a:off x="0" y="66960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8" name="Rectangle 10">
            <a:extLst>
              <a:ext uri="{FF2B5EF4-FFF2-40B4-BE49-F238E27FC236}">
                <a16:creationId xmlns:a16="http://schemas.microsoft.com/office/drawing/2014/main" id="{DE755945-848D-EDE1-31A7-FFDFB7FCBFD2}"/>
              </a:ext>
            </a:extLst>
          </p:cNvPr>
          <p:cNvSpPr>
            <a:spLocks noChangeArrowheads="1"/>
          </p:cNvSpPr>
          <p:nvPr/>
        </p:nvSpPr>
        <p:spPr bwMode="auto">
          <a:xfrm>
            <a:off x="8318090" y="1962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User:</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81" name="Picture 21">
            <a:extLst>
              <a:ext uri="{FF2B5EF4-FFF2-40B4-BE49-F238E27FC236}">
                <a16:creationId xmlns:a16="http://schemas.microsoft.com/office/drawing/2014/main" id="{6F8AF0AE-74EE-65DF-BB17-0EDB1709B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28850"/>
            <a:ext cx="5727700" cy="150495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1">
            <a:extLst>
              <a:ext uri="{FF2B5EF4-FFF2-40B4-BE49-F238E27FC236}">
                <a16:creationId xmlns:a16="http://schemas.microsoft.com/office/drawing/2014/main" id="{30E2B317-F1AE-8109-395B-679390CD37CF}"/>
              </a:ext>
            </a:extLst>
          </p:cNvPr>
          <p:cNvSpPr>
            <a:spLocks noChangeArrowheads="1"/>
          </p:cNvSpPr>
          <p:nvPr/>
        </p:nvSpPr>
        <p:spPr bwMode="auto">
          <a:xfrm>
            <a:off x="6096000" y="3733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943464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3993A78-7CA7-E447-6A94-016598DFD04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585490"/>
            <a:ext cx="12192000" cy="6272510"/>
          </a:xfrm>
          <a:prstGeom prst="rect">
            <a:avLst/>
          </a:prstGeom>
        </p:spPr>
      </p:pic>
      <p:sp>
        <p:nvSpPr>
          <p:cNvPr id="5" name="TextBox 4">
            <a:extLst>
              <a:ext uri="{FF2B5EF4-FFF2-40B4-BE49-F238E27FC236}">
                <a16:creationId xmlns:a16="http://schemas.microsoft.com/office/drawing/2014/main" id="{83785A44-1A46-39B3-0991-91B1CF3E058C}"/>
              </a:ext>
            </a:extLst>
          </p:cNvPr>
          <p:cNvSpPr txBox="1"/>
          <p:nvPr/>
        </p:nvSpPr>
        <p:spPr>
          <a:xfrm>
            <a:off x="0" y="123825"/>
            <a:ext cx="66675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PROJECT DAIGRAMS:</a:t>
            </a:r>
          </a:p>
        </p:txBody>
      </p:sp>
    </p:spTree>
    <p:extLst>
      <p:ext uri="{BB962C8B-B14F-4D97-AF65-F5344CB8AC3E}">
        <p14:creationId xmlns:p14="http://schemas.microsoft.com/office/powerpoint/2010/main" val="298652615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DD74E-7F1C-7C57-8DC0-3FCE5BFA6E16}"/>
              </a:ext>
            </a:extLst>
          </p:cNvPr>
          <p:cNvSpPr>
            <a:spLocks noGrp="1"/>
          </p:cNvSpPr>
          <p:nvPr>
            <p:ph type="title"/>
          </p:nvPr>
        </p:nvSpPr>
        <p:spPr>
          <a:xfrm>
            <a:off x="1" y="0"/>
            <a:ext cx="12192000" cy="1000125"/>
          </a:xfrm>
        </p:spPr>
        <p:txBody>
          <a:bodyPr>
            <a:noAutofit/>
          </a:bodyPr>
          <a:lstStyle/>
          <a:p>
            <a:pPr algn="l"/>
            <a:r>
              <a:rPr lang="en-IN" sz="36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7F8F87B5-35A0-3FAC-64C4-59918BA1CE66}"/>
              </a:ext>
            </a:extLst>
          </p:cNvPr>
          <p:cNvSpPr>
            <a:spLocks noGrp="1"/>
          </p:cNvSpPr>
          <p:nvPr>
            <p:ph idx="1"/>
          </p:nvPr>
        </p:nvSpPr>
        <p:spPr>
          <a:xfrm>
            <a:off x="1371600" y="828675"/>
            <a:ext cx="10820400" cy="6029325"/>
          </a:xfrm>
        </p:spPr>
        <p:txBody>
          <a:bodyPr>
            <a:noAutofit/>
          </a:bodyPr>
          <a:lstStyle/>
          <a:p>
            <a:pPr marL="908050" marR="478790" indent="0">
              <a:lnSpc>
                <a:spcPct val="150000"/>
              </a:lnSpc>
              <a:spcAft>
                <a:spcPts val="60"/>
              </a:spcAft>
              <a:buNone/>
            </a:pPr>
            <a:r>
              <a:rPr lang="en-IN" sz="2200" dirty="0">
                <a:effectLst/>
                <a:latin typeface="Times New Roman" panose="02020603050405020304" pitchFamily="18" charset="0"/>
                <a:ea typeface="Times New Roman" panose="02020603050405020304" pitchFamily="18" charset="0"/>
              </a:rPr>
              <a:t>Welcome to our web application for hotel booking near temples. Our application is designed to provide a convenient and hassle-free experience for those seeking</a:t>
            </a:r>
          </a:p>
          <a:p>
            <a:pPr marL="908050" marR="478790" indent="0">
              <a:lnSpc>
                <a:spcPct val="150000"/>
              </a:lnSpc>
              <a:spcAft>
                <a:spcPts val="60"/>
              </a:spcAft>
              <a:buNone/>
            </a:pPr>
            <a:r>
              <a:rPr lang="en-IN" sz="2200" dirty="0">
                <a:effectLst/>
                <a:latin typeface="Times New Roman" panose="02020603050405020304" pitchFamily="18" charset="0"/>
                <a:ea typeface="Times New Roman" panose="02020603050405020304" pitchFamily="18" charset="0"/>
              </a:rPr>
              <a:t>accommodation near their preferred temple. With our user-friendly interface,</a:t>
            </a:r>
          </a:p>
          <a:p>
            <a:pPr marL="908050" marR="478790" indent="0">
              <a:lnSpc>
                <a:spcPct val="150000"/>
              </a:lnSpc>
              <a:spcAft>
                <a:spcPts val="60"/>
              </a:spcAft>
              <a:buNone/>
            </a:pPr>
            <a:r>
              <a:rPr lang="en-IN" sz="2200" dirty="0">
                <a:effectLst/>
                <a:latin typeface="Times New Roman" panose="02020603050405020304" pitchFamily="18" charset="0"/>
                <a:ea typeface="Times New Roman" panose="02020603050405020304" pitchFamily="18" charset="0"/>
              </a:rPr>
              <a:t>users can easily search for hotels located in close proximity to their desired temple, compare prices, and make reservations quickly and securely.</a:t>
            </a:r>
          </a:p>
          <a:p>
            <a:pPr marL="1080770" marR="478790" indent="0">
              <a:lnSpc>
                <a:spcPct val="150000"/>
              </a:lnSpc>
              <a:spcAft>
                <a:spcPts val="60"/>
              </a:spcAft>
              <a:buNone/>
            </a:pPr>
            <a:r>
              <a:rPr lang="en-IN" sz="2200" dirty="0">
                <a:effectLst/>
                <a:latin typeface="Times New Roman" panose="02020603050405020304" pitchFamily="18" charset="0"/>
                <a:ea typeface="Times New Roman" panose="02020603050405020304" pitchFamily="18" charset="0"/>
              </a:rPr>
              <a:t>      Our application offers a wide range of accommodation options, from budget-friendly to luxurious  amenities, and customer ratings. Our platform also features detailed hotel descriptions and photos, allowing users to make an informed decision before making a reservation.</a:t>
            </a:r>
          </a:p>
        </p:txBody>
      </p:sp>
    </p:spTree>
    <p:extLst>
      <p:ext uri="{BB962C8B-B14F-4D97-AF65-F5344CB8AC3E}">
        <p14:creationId xmlns:p14="http://schemas.microsoft.com/office/powerpoint/2010/main" val="19192604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29BCED-93E6-508F-F0C4-F990D4F37B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20099747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910B-5079-08F6-04FF-4015AEFBA5D0}"/>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3C036248-99A5-23A4-3B77-ABF8AD182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562599" cy="6858000"/>
          </a:xfrm>
          <a:prstGeom prst="rect">
            <a:avLst/>
          </a:prstGeom>
        </p:spPr>
      </p:pic>
      <p:pic>
        <p:nvPicPr>
          <p:cNvPr id="5" name="Content Placeholder 4">
            <a:extLst>
              <a:ext uri="{FF2B5EF4-FFF2-40B4-BE49-F238E27FC236}">
                <a16:creationId xmlns:a16="http://schemas.microsoft.com/office/drawing/2014/main" id="{606A35EE-9842-BACD-062F-98F19EF3F4F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562600" y="0"/>
            <a:ext cx="6629400" cy="6858000"/>
          </a:xfrm>
          <a:prstGeom prst="rect">
            <a:avLst/>
          </a:prstGeom>
        </p:spPr>
      </p:pic>
    </p:spTree>
    <p:extLst>
      <p:ext uri="{BB962C8B-B14F-4D97-AF65-F5344CB8AC3E}">
        <p14:creationId xmlns:p14="http://schemas.microsoft.com/office/powerpoint/2010/main" val="185948225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248D8-3356-35CD-78D7-9D23C6D440B1}"/>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13220DC6-7589-6E31-0BB9-C19860195E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962650" cy="6858000"/>
          </a:xfrm>
          <a:prstGeom prst="rect">
            <a:avLst/>
          </a:prstGeom>
        </p:spPr>
      </p:pic>
      <p:pic>
        <p:nvPicPr>
          <p:cNvPr id="5" name="Content Placeholder 4">
            <a:extLst>
              <a:ext uri="{FF2B5EF4-FFF2-40B4-BE49-F238E27FC236}">
                <a16:creationId xmlns:a16="http://schemas.microsoft.com/office/drawing/2014/main" id="{A09C0EBE-FA14-A2B6-4CD6-11933CB308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2650" y="-1"/>
            <a:ext cx="6229349" cy="6857999"/>
          </a:xfrm>
          <a:prstGeom prst="rect">
            <a:avLst/>
          </a:prstGeom>
        </p:spPr>
      </p:pic>
    </p:spTree>
    <p:extLst>
      <p:ext uri="{BB962C8B-B14F-4D97-AF65-F5344CB8AC3E}">
        <p14:creationId xmlns:p14="http://schemas.microsoft.com/office/powerpoint/2010/main" val="358175701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A679-A9EB-105A-9898-F5D3C6B37B66}"/>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0ABE418D-6F37-A0C2-0847-B893096F43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781675" cy="6858000"/>
          </a:xfrm>
          <a:prstGeom prst="rect">
            <a:avLst/>
          </a:prstGeom>
        </p:spPr>
      </p:pic>
      <p:pic>
        <p:nvPicPr>
          <p:cNvPr id="5" name="Content Placeholder 4">
            <a:extLst>
              <a:ext uri="{FF2B5EF4-FFF2-40B4-BE49-F238E27FC236}">
                <a16:creationId xmlns:a16="http://schemas.microsoft.com/office/drawing/2014/main" id="{126862A9-527D-B756-D03C-0CAE44AA954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781675" y="19050"/>
            <a:ext cx="6356733" cy="6838950"/>
          </a:xfrm>
          <a:prstGeom prst="rect">
            <a:avLst/>
          </a:prstGeom>
        </p:spPr>
      </p:pic>
    </p:spTree>
    <p:extLst>
      <p:ext uri="{BB962C8B-B14F-4D97-AF65-F5344CB8AC3E}">
        <p14:creationId xmlns:p14="http://schemas.microsoft.com/office/powerpoint/2010/main" val="25912782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4331-A248-8DB6-CA96-041A2D9AB57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B7401EE-3D51-B351-F265-D447872FED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258675" cy="6858000"/>
          </a:xfrm>
          <a:prstGeom prst="rect">
            <a:avLst/>
          </a:prstGeom>
        </p:spPr>
      </p:pic>
    </p:spTree>
    <p:extLst>
      <p:ext uri="{BB962C8B-B14F-4D97-AF65-F5344CB8AC3E}">
        <p14:creationId xmlns:p14="http://schemas.microsoft.com/office/powerpoint/2010/main" val="156843424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8AAB1-80A8-6384-5441-8486819A31E7}"/>
              </a:ext>
            </a:extLst>
          </p:cNvPr>
          <p:cNvSpPr>
            <a:spLocks noGrp="1"/>
          </p:cNvSpPr>
          <p:nvPr>
            <p:ph type="title"/>
          </p:nvPr>
        </p:nvSpPr>
        <p:spPr>
          <a:xfrm>
            <a:off x="0" y="0"/>
            <a:ext cx="12191999" cy="6858000"/>
          </a:xfrm>
        </p:spPr>
        <p:txBody>
          <a:bodyPr>
            <a:normAutofit/>
          </a:bodyPr>
          <a:lstStyle/>
          <a:p>
            <a:pPr marL="598805" marR="5715" indent="-6350" algn="l">
              <a:lnSpc>
                <a:spcPct val="150000"/>
              </a:lnSpc>
              <a:spcAft>
                <a:spcPts val="200"/>
              </a:spcAft>
            </a:pPr>
            <a:r>
              <a:rPr lang="en-IN" sz="2800" b="1" kern="0" dirty="0">
                <a:effectLst/>
                <a:latin typeface="Times New Roman" panose="02020603050405020304" pitchFamily="18" charset="0"/>
                <a:ea typeface="Times New Roman" panose="02020603050405020304" pitchFamily="18" charset="0"/>
              </a:rPr>
              <a:t>Conclusion:</a:t>
            </a:r>
            <a:br>
              <a:rPr lang="en-IN" sz="2800" b="1" kern="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The project entitled </a:t>
            </a:r>
            <a:r>
              <a:rPr lang="en-IN" sz="1800" b="1" dirty="0">
                <a:effectLst/>
                <a:latin typeface="Times New Roman" panose="02020603050405020304" pitchFamily="18" charset="0"/>
                <a:ea typeface="Times New Roman" panose="02020603050405020304" pitchFamily="18" charset="0"/>
              </a:rPr>
              <a:t>D-DARSHAN </a:t>
            </a:r>
            <a:r>
              <a:rPr lang="en-IN" sz="1800" dirty="0">
                <a:effectLst/>
                <a:latin typeface="Times New Roman" panose="02020603050405020304" pitchFamily="18" charset="0"/>
                <a:ea typeface="Times New Roman" panose="02020603050405020304" pitchFamily="18" charset="0"/>
              </a:rPr>
              <a:t>was completed successfully. </a:t>
            </a:r>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           The system has been developed with much care and free of errors and at the same time it is efficient and less time consuming. The purpose of this project was to develop a web application  for booking hotels near temples.</a:t>
            </a:r>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              Booking a hotel near temples can be a convenient option for </a:t>
            </a:r>
            <a:r>
              <a:rPr lang="en-IN" sz="1800" dirty="0" err="1">
                <a:effectLst/>
                <a:latin typeface="Times New Roman" panose="02020603050405020304" pitchFamily="18" charset="0"/>
                <a:ea typeface="Times New Roman" panose="02020603050405020304" pitchFamily="18" charset="0"/>
              </a:rPr>
              <a:t>travelers</a:t>
            </a:r>
            <a:r>
              <a:rPr lang="en-IN" sz="1800" dirty="0">
                <a:effectLst/>
                <a:latin typeface="Times New Roman" panose="02020603050405020304" pitchFamily="18" charset="0"/>
                <a:ea typeface="Times New Roman" panose="02020603050405020304" pitchFamily="18" charset="0"/>
              </a:rPr>
              <a:t> looking to explore and experience the cultural and religious significance of these places. Staying near a temple allows for easy access to the site, which can save time and provide a unique opportunity to witness the rituals and customs of the local community.</a:t>
            </a:r>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This project helped us in gaining valuable information and practical knowledge on several topics like designing web pages using React.js, usage of responsive templates, designing of web application, and management of database using MySQL. The entire system is secured. Also, the project helped us understanding about the development phases of a project and software development life cycle. We learned how to test different features of a project. </a:t>
            </a:r>
            <a:endParaRPr lang="en-IN" dirty="0"/>
          </a:p>
        </p:txBody>
      </p:sp>
    </p:spTree>
    <p:extLst>
      <p:ext uri="{BB962C8B-B14F-4D97-AF65-F5344CB8AC3E}">
        <p14:creationId xmlns:p14="http://schemas.microsoft.com/office/powerpoint/2010/main" val="96751530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0390-469D-ACF5-6F9A-F50765BD2E61}"/>
              </a:ext>
            </a:extLst>
          </p:cNvPr>
          <p:cNvSpPr>
            <a:spLocks noGrp="1"/>
          </p:cNvSpPr>
          <p:nvPr>
            <p:ph type="title"/>
          </p:nvPr>
        </p:nvSpPr>
        <p:spPr>
          <a:xfrm>
            <a:off x="1" y="1"/>
            <a:ext cx="12191999" cy="857250"/>
          </a:xfrm>
        </p:spPr>
        <p:txBody>
          <a:bodyPr>
            <a:normAutofit/>
          </a:bodyPr>
          <a:lstStyle/>
          <a:p>
            <a:r>
              <a:rPr lang="en-IN" sz="2400" b="1" kern="0" dirty="0">
                <a:effectLst/>
                <a:latin typeface="Times New Roman" panose="02020603050405020304" pitchFamily="18" charset="0"/>
                <a:ea typeface="Times New Roman" panose="02020603050405020304" pitchFamily="18" charset="0"/>
              </a:rPr>
              <a:t>REFERENCES </a:t>
            </a:r>
            <a:br>
              <a:rPr lang="en-IN" sz="2400" b="1" kern="0" dirty="0">
                <a:effectLst/>
                <a:latin typeface="Times New Roman" panose="02020603050405020304" pitchFamily="18" charset="0"/>
                <a:ea typeface="Times New Roman" panose="02020603050405020304" pitchFamily="18" charset="0"/>
              </a:rPr>
            </a:br>
            <a:endParaRPr lang="en-IN" sz="2400" b="1" dirty="0"/>
          </a:p>
        </p:txBody>
      </p:sp>
      <p:sp>
        <p:nvSpPr>
          <p:cNvPr id="3" name="Content Placeholder 2">
            <a:extLst>
              <a:ext uri="{FF2B5EF4-FFF2-40B4-BE49-F238E27FC236}">
                <a16:creationId xmlns:a16="http://schemas.microsoft.com/office/drawing/2014/main" id="{3058BCAE-E297-43DB-1B8E-40BDE01CEF51}"/>
              </a:ext>
            </a:extLst>
          </p:cNvPr>
          <p:cNvSpPr>
            <a:spLocks noGrp="1"/>
          </p:cNvSpPr>
          <p:nvPr>
            <p:ph idx="1"/>
          </p:nvPr>
        </p:nvSpPr>
        <p:spPr>
          <a:xfrm>
            <a:off x="0" y="400051"/>
            <a:ext cx="12191999" cy="6457948"/>
          </a:xfrm>
        </p:spPr>
        <p:txBody>
          <a:bodyPr/>
          <a:lstStyle/>
          <a:p>
            <a:pPr marL="342900" marR="607695" lvl="0" indent="-342900" fontAlgn="base">
              <a:lnSpc>
                <a:spcPct val="150000"/>
              </a:lnSpc>
              <a:spcAft>
                <a:spcPts val="5"/>
              </a:spcAft>
              <a:buClr>
                <a:srgbClr val="000000"/>
              </a:buClr>
              <a:buSzPts val="1200"/>
              <a:buFont typeface="+mj-lt"/>
              <a:buAutoNum type="arabicParenR"/>
            </a:pPr>
            <a:r>
              <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JavaScript Enlightenment, Cody Lindley-First Edition, based on JavaScript 1.5,  ECMA-262, Edition  .</a:t>
            </a:r>
          </a:p>
          <a:p>
            <a:pPr marL="342900" marR="607695" lvl="0" indent="-342900" fontAlgn="base">
              <a:lnSpc>
                <a:spcPct val="150000"/>
              </a:lnSpc>
              <a:spcAft>
                <a:spcPts val="60"/>
              </a:spcAft>
              <a:buClr>
                <a:srgbClr val="000000"/>
              </a:buClr>
              <a:buSzPts val="1200"/>
              <a:buFont typeface="+mj-lt"/>
              <a:buAutoNum type="arabicParenR"/>
            </a:pPr>
            <a:r>
              <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Mc Graw Hill’s, Java: The complete reference 7thEdition, Herbert Scheldt .</a:t>
            </a:r>
            <a:r>
              <a:rPr lang="en-IN" sz="1800" dirty="0">
                <a:effectLst/>
                <a:latin typeface="Times New Roman" panose="02020603050405020304" pitchFamily="18" charset="0"/>
                <a:ea typeface="Times New Roman" panose="02020603050405020304" pitchFamily="18" charset="0"/>
              </a:rPr>
              <a:t> </a:t>
            </a:r>
          </a:p>
          <a:p>
            <a:pPr marL="342900" marR="607695" lvl="0" indent="-342900" fontAlgn="base">
              <a:lnSpc>
                <a:spcPct val="150000"/>
              </a:lnSpc>
              <a:spcAft>
                <a:spcPts val="60"/>
              </a:spcAft>
              <a:buClr>
                <a:srgbClr val="000000"/>
              </a:buClr>
              <a:buSzPts val="1200"/>
              <a:buFont typeface="+mj-lt"/>
              <a:buAutoNum type="arabicParenR"/>
            </a:pPr>
            <a:r>
              <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Complete CSS Guide, Maxine </a:t>
            </a:r>
            <a:r>
              <a:rPr lang="en-IN" sz="18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Sherrin</a:t>
            </a:r>
            <a:r>
              <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and John Allsopp-</a:t>
            </a:r>
            <a:r>
              <a:rPr lang="en-IN" sz="18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O'ReillyMedia</a:t>
            </a:r>
            <a:r>
              <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September 2012 .</a:t>
            </a:r>
          </a:p>
          <a:p>
            <a:pPr marL="1080770" marR="478790" indent="0" algn="l">
              <a:lnSpc>
                <a:spcPct val="107000"/>
              </a:lnSpc>
              <a:spcAft>
                <a:spcPts val="60"/>
              </a:spcAft>
              <a:buNone/>
            </a:pPr>
            <a:endParaRPr lang="en-IN" sz="1200" dirty="0">
              <a:solidFill>
                <a:srgbClr val="000000"/>
              </a:solidFill>
              <a:effectLst/>
              <a:latin typeface="Times New Roman" panose="02020603050405020304" pitchFamily="18" charset="0"/>
              <a:ea typeface="Times New Roman" panose="02020603050405020304" pitchFamily="18" charset="0"/>
            </a:endParaRPr>
          </a:p>
          <a:p>
            <a:pPr marL="518160" marR="478790" indent="-6350" algn="l">
              <a:lnSpc>
                <a:spcPct val="107000"/>
              </a:lnSpc>
              <a:spcAft>
                <a:spcPts val="15"/>
              </a:spcAft>
            </a:pPr>
            <a:r>
              <a:rPr lang="en-IN" sz="1800" b="1" dirty="0">
                <a:effectLst/>
                <a:latin typeface="Times New Roman" panose="02020603050405020304" pitchFamily="18" charset="0"/>
                <a:ea typeface="Times New Roman" panose="02020603050405020304" pitchFamily="18" charset="0"/>
              </a:rPr>
              <a:t>ONLINE REFERENCE :</a:t>
            </a:r>
          </a:p>
          <a:p>
            <a:pPr marL="1087120" marR="478790" indent="-6350" algn="l">
              <a:lnSpc>
                <a:spcPct val="107000"/>
              </a:lnSpc>
              <a:spcAft>
                <a:spcPts val="60"/>
              </a:spcAft>
            </a:pPr>
            <a:endParaRPr lang="en-IN" sz="1800" dirty="0">
              <a:effectLst/>
              <a:latin typeface="Times New Roman" panose="02020603050405020304" pitchFamily="18" charset="0"/>
              <a:ea typeface="Times New Roman" panose="02020603050405020304" pitchFamily="18" charset="0"/>
            </a:endParaRPr>
          </a:p>
          <a:p>
            <a:pPr marL="742950" marR="478790" lvl="1" indent="-285750" algn="l" fontAlgn="base">
              <a:lnSpc>
                <a:spcPct val="107000"/>
              </a:lnSpc>
              <a:spcAft>
                <a:spcPts val="60"/>
              </a:spcAft>
              <a:buClr>
                <a:srgbClr val="000000"/>
              </a:buClr>
              <a:buSzPts val="1200"/>
              <a:buFont typeface="+mj-lt"/>
              <a:buAutoNum type="arabicPeriod"/>
            </a:pPr>
            <a:r>
              <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www.Google.com </a:t>
            </a:r>
            <a:endPar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742950" marR="478790" lvl="1" indent="-285750" algn="l" fontAlgn="base">
              <a:lnSpc>
                <a:spcPct val="107000"/>
              </a:lnSpc>
              <a:spcAft>
                <a:spcPts val="60"/>
              </a:spcAft>
              <a:buClr>
                <a:srgbClr val="000000"/>
              </a:buClr>
              <a:buSzPts val="1200"/>
              <a:buFont typeface="+mj-lt"/>
              <a:buAutoNum type="arabicPeriod"/>
            </a:pPr>
            <a:r>
              <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www.w3school.com </a:t>
            </a:r>
            <a:endPar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742950" marR="478790" lvl="1" indent="-285750" algn="l" fontAlgn="base">
              <a:lnSpc>
                <a:spcPct val="107000"/>
              </a:lnSpc>
              <a:spcAft>
                <a:spcPts val="60"/>
              </a:spcAft>
              <a:buClr>
                <a:srgbClr val="000000"/>
              </a:buClr>
              <a:buSzPts val="1200"/>
              <a:buFont typeface="+mj-lt"/>
              <a:buAutoNum type="arabicPeriod"/>
            </a:pPr>
            <a:r>
              <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www.javatpoint.com </a:t>
            </a:r>
            <a:endPar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742950" marR="478790" lvl="1" indent="-285750" algn="l" fontAlgn="base">
              <a:lnSpc>
                <a:spcPct val="107000"/>
              </a:lnSpc>
              <a:spcAft>
                <a:spcPts val="60"/>
              </a:spcAft>
              <a:buClr>
                <a:srgbClr val="000000"/>
              </a:buClr>
              <a:buSzPts val="1200"/>
              <a:buFont typeface="+mj-lt"/>
              <a:buAutoNum type="arabicPeriod"/>
            </a:pPr>
            <a:r>
              <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www.gfg.com</a:t>
            </a:r>
            <a:endPar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6198591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19117F6-9623-EBF3-D2FA-FFC07C1CBE69}"/>
              </a:ext>
            </a:extLst>
          </p:cNvPr>
          <p:cNvSpPr>
            <a:spLocks noGrp="1"/>
          </p:cNvSpPr>
          <p:nvPr>
            <p:ph idx="1"/>
          </p:nvPr>
        </p:nvSpPr>
        <p:spPr>
          <a:xfrm>
            <a:off x="0" y="619124"/>
            <a:ext cx="12192000" cy="3124201"/>
          </a:xfrm>
        </p:spPr>
        <p:txBody>
          <a:bodyPr>
            <a:normAutofit/>
          </a:bodyPr>
          <a:lstStyle/>
          <a:p>
            <a:pPr marL="0" indent="0" algn="ctr">
              <a:buNone/>
            </a:pPr>
            <a:r>
              <a:rPr lang="en-IN" sz="9600" b="1" dirty="0">
                <a:latin typeface="Algerian" panose="04020705040A02060702" pitchFamily="82" charset="0"/>
              </a:rPr>
              <a:t>THANK YOU</a:t>
            </a:r>
          </a:p>
        </p:txBody>
      </p:sp>
    </p:spTree>
    <p:extLst>
      <p:ext uri="{BB962C8B-B14F-4D97-AF65-F5344CB8AC3E}">
        <p14:creationId xmlns:p14="http://schemas.microsoft.com/office/powerpoint/2010/main" val="133149208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2854-5CB5-CEFA-DF24-B47EBA586F02}"/>
              </a:ext>
            </a:extLst>
          </p:cNvPr>
          <p:cNvSpPr>
            <a:spLocks noGrp="1"/>
          </p:cNvSpPr>
          <p:nvPr>
            <p:ph type="title"/>
          </p:nvPr>
        </p:nvSpPr>
        <p:spPr>
          <a:xfrm>
            <a:off x="0" y="1"/>
            <a:ext cx="12191999" cy="1066800"/>
          </a:xfrm>
        </p:spPr>
        <p:txBody>
          <a:bodyPr>
            <a:normAutofit/>
          </a:bodyPr>
          <a:lstStyle/>
          <a:p>
            <a:pPr algn="l"/>
            <a:r>
              <a:rPr lang="en-IN" sz="3200" b="1" dirty="0">
                <a:latin typeface="Times New Roman" panose="02020603050405020304" pitchFamily="18" charset="0"/>
                <a:ea typeface="Tahoma" panose="020B0604030504040204" pitchFamily="34"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5FFDB3F6-5794-3CD3-34B6-711B46CB7CFA}"/>
              </a:ext>
            </a:extLst>
          </p:cNvPr>
          <p:cNvSpPr>
            <a:spLocks noGrp="1"/>
          </p:cNvSpPr>
          <p:nvPr>
            <p:ph idx="1"/>
          </p:nvPr>
        </p:nvSpPr>
        <p:spPr>
          <a:xfrm>
            <a:off x="1400175" y="876301"/>
            <a:ext cx="10791824" cy="5981698"/>
          </a:xfrm>
        </p:spPr>
        <p:txBody>
          <a:bodyPr>
            <a:normAutofit/>
          </a:bodyPr>
          <a:lstStyle/>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The objective of our hotel booking near temple web application is to provide a </a:t>
            </a:r>
          </a:p>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user-friendly platform for individuals and families seeking accommodation near</a:t>
            </a:r>
          </a:p>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 their preferred temple. Our goal is to make the process of booking hotels near</a:t>
            </a:r>
          </a:p>
          <a:p>
            <a:pPr marL="0" indent="0">
              <a:lnSpc>
                <a:spcPct val="150000"/>
              </a:lnSpc>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                temples convenient, easy, and hassle-free. </a:t>
            </a:r>
          </a:p>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              Our ultimate objective is to create a valuable tool that helps users save time and effort while finding the perfect hotel for their next temple visit. </a:t>
            </a:r>
          </a:p>
          <a:p>
            <a:pPr marL="0" indent="0">
              <a:lnSpc>
                <a:spcPct val="15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55017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D44F-1112-D6BF-339F-D10C77450739}"/>
              </a:ext>
            </a:extLst>
          </p:cNvPr>
          <p:cNvSpPr>
            <a:spLocks noGrp="1"/>
          </p:cNvSpPr>
          <p:nvPr>
            <p:ph type="title"/>
          </p:nvPr>
        </p:nvSpPr>
        <p:spPr>
          <a:xfrm>
            <a:off x="0" y="0"/>
            <a:ext cx="12191999" cy="971550"/>
          </a:xfrm>
        </p:spPr>
        <p:txBody>
          <a:bodyPr>
            <a:normAutofit/>
          </a:bodyPr>
          <a:lstStyle/>
          <a:p>
            <a:pPr algn="l"/>
            <a:r>
              <a:rPr lang="en-IN" sz="3200" b="1" dirty="0">
                <a:latin typeface="Times New Roman" panose="02020603050405020304" pitchFamily="18" charset="0"/>
                <a:cs typeface="Times New Roman" panose="02020603050405020304" pitchFamily="18" charset="0"/>
              </a:rPr>
              <a:t> SCOPE:</a:t>
            </a:r>
          </a:p>
        </p:txBody>
      </p:sp>
      <p:sp>
        <p:nvSpPr>
          <p:cNvPr id="3" name="Content Placeholder 2">
            <a:extLst>
              <a:ext uri="{FF2B5EF4-FFF2-40B4-BE49-F238E27FC236}">
                <a16:creationId xmlns:a16="http://schemas.microsoft.com/office/drawing/2014/main" id="{49B684C1-4D48-9F54-08EF-278BF772F046}"/>
              </a:ext>
            </a:extLst>
          </p:cNvPr>
          <p:cNvSpPr>
            <a:spLocks noGrp="1"/>
          </p:cNvSpPr>
          <p:nvPr>
            <p:ph idx="1"/>
          </p:nvPr>
        </p:nvSpPr>
        <p:spPr>
          <a:xfrm>
            <a:off x="1371600" y="971550"/>
            <a:ext cx="10820399" cy="5886449"/>
          </a:xfrm>
        </p:spPr>
        <p:txBody>
          <a:bodyPr>
            <a:normAutofit/>
          </a:bodyPr>
          <a:lstStyle/>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The scope of our hotel booking near temple web application is to provide a</a:t>
            </a:r>
          </a:p>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 user-friendly platform for individuals and families seeking accommodation </a:t>
            </a:r>
          </a:p>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near their preferred temple. The application will allow users to search for </a:t>
            </a:r>
          </a:p>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hotels based on filter like places and make secure bookings with multiple </a:t>
            </a:r>
          </a:p>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payment options. The application will have a relation between the user and </a:t>
            </a:r>
          </a:p>
          <a:p>
            <a:pPr marL="908050" marR="478790" indent="0" algn="l">
              <a:lnSpc>
                <a:spcPct val="150000"/>
              </a:lnSpc>
              <a:spcAft>
                <a:spcPts val="60"/>
              </a:spcAft>
              <a:buNone/>
            </a:pP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the booking system, allowing users to manage their bookings easily. </a:t>
            </a:r>
          </a:p>
        </p:txBody>
      </p:sp>
    </p:spTree>
    <p:extLst>
      <p:ext uri="{BB962C8B-B14F-4D97-AF65-F5344CB8AC3E}">
        <p14:creationId xmlns:p14="http://schemas.microsoft.com/office/powerpoint/2010/main" val="202582467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0658A-E269-0151-1D8F-90808A639759}"/>
              </a:ext>
            </a:extLst>
          </p:cNvPr>
          <p:cNvSpPr>
            <a:spLocks noGrp="1"/>
          </p:cNvSpPr>
          <p:nvPr>
            <p:ph type="title"/>
          </p:nvPr>
        </p:nvSpPr>
        <p:spPr>
          <a:xfrm>
            <a:off x="0" y="1"/>
            <a:ext cx="12191999" cy="971550"/>
          </a:xfrm>
        </p:spPr>
        <p:txBody>
          <a:bodyPr>
            <a:normAutofit/>
          </a:bodyPr>
          <a:lstStyle/>
          <a:p>
            <a:pPr algn="l"/>
            <a:r>
              <a:rPr lang="en-IN" sz="3200" b="1" dirty="0">
                <a:latin typeface="Times New Roman" panose="02020603050405020304" pitchFamily="18" charset="0"/>
                <a:cs typeface="Times New Roman" panose="02020603050405020304" pitchFamily="18" charset="0"/>
              </a:rPr>
              <a:t>TECHNOLOGY USED:</a:t>
            </a:r>
          </a:p>
        </p:txBody>
      </p:sp>
      <p:sp>
        <p:nvSpPr>
          <p:cNvPr id="3" name="Content Placeholder 2">
            <a:extLst>
              <a:ext uri="{FF2B5EF4-FFF2-40B4-BE49-F238E27FC236}">
                <a16:creationId xmlns:a16="http://schemas.microsoft.com/office/drawing/2014/main" id="{056C35EF-E40D-55F6-BAA8-D7F9C383BDDA}"/>
              </a:ext>
            </a:extLst>
          </p:cNvPr>
          <p:cNvSpPr>
            <a:spLocks noGrp="1"/>
          </p:cNvSpPr>
          <p:nvPr>
            <p:ph idx="1"/>
          </p:nvPr>
        </p:nvSpPr>
        <p:spPr>
          <a:xfrm>
            <a:off x="4410075" y="790576"/>
            <a:ext cx="9944100" cy="5886449"/>
          </a:xfrm>
        </p:spPr>
        <p:txBody>
          <a:bodyPr>
            <a:noAutofit/>
          </a:bodyPr>
          <a:lstStyle/>
          <a:p>
            <a:pPr marL="0" indent="0">
              <a:buNone/>
            </a:pPr>
            <a:r>
              <a:rPr lang="en-IN" sz="1400" b="1" dirty="0">
                <a:latin typeface="Times New Roman" panose="02020603050405020304" pitchFamily="18" charset="0"/>
                <a:cs typeface="Times New Roman" panose="02020603050405020304" pitchFamily="18" charset="0"/>
              </a:rPr>
              <a:t>Frontend technologies:</a:t>
            </a:r>
          </a:p>
          <a:p>
            <a:pPr marL="0" indent="0">
              <a:buNone/>
            </a:pPr>
            <a:r>
              <a:rPr lang="en-IN" sz="1400" dirty="0">
                <a:latin typeface="Times New Roman" panose="02020603050405020304" pitchFamily="18" charset="0"/>
                <a:cs typeface="Times New Roman" panose="02020603050405020304" pitchFamily="18" charset="0"/>
              </a:rPr>
              <a:t>HTML5</a:t>
            </a:r>
          </a:p>
          <a:p>
            <a:pPr marL="0" indent="0">
              <a:buNone/>
            </a:pPr>
            <a:r>
              <a:rPr lang="en-IN" sz="1400" dirty="0">
                <a:latin typeface="Times New Roman" panose="02020603050405020304" pitchFamily="18" charset="0"/>
                <a:cs typeface="Times New Roman" panose="02020603050405020304" pitchFamily="18" charset="0"/>
              </a:rPr>
              <a:t>CSS3</a:t>
            </a:r>
          </a:p>
          <a:p>
            <a:pPr marL="0" indent="0">
              <a:buNone/>
            </a:pPr>
            <a:r>
              <a:rPr lang="en-IN" sz="1400" dirty="0">
                <a:latin typeface="Times New Roman" panose="02020603050405020304" pitchFamily="18" charset="0"/>
                <a:cs typeface="Times New Roman" panose="02020603050405020304" pitchFamily="18" charset="0"/>
              </a:rPr>
              <a:t>JavaScript</a:t>
            </a:r>
          </a:p>
          <a:p>
            <a:pPr marL="0" indent="0">
              <a:buNone/>
            </a:pPr>
            <a:r>
              <a:rPr lang="en-IN" sz="1400" dirty="0">
                <a:latin typeface="Times New Roman" panose="02020603050405020304" pitchFamily="18" charset="0"/>
                <a:cs typeface="Times New Roman" panose="02020603050405020304" pitchFamily="18" charset="0"/>
              </a:rPr>
              <a:t>React (or other JavaScript framework/library)</a:t>
            </a:r>
          </a:p>
          <a:p>
            <a:pPr marL="0" indent="0">
              <a:buNone/>
            </a:pPr>
            <a:r>
              <a:rPr lang="en-IN" sz="1400" dirty="0" err="1">
                <a:latin typeface="Times New Roman" panose="02020603050405020304" pitchFamily="18" charset="0"/>
                <a:cs typeface="Times New Roman" panose="02020603050405020304" pitchFamily="18" charset="0"/>
              </a:rPr>
              <a:t>Redux,Jquery</a:t>
            </a:r>
            <a:r>
              <a:rPr lang="en-IN" sz="1400" dirty="0">
                <a:latin typeface="Times New Roman" panose="02020603050405020304" pitchFamily="18" charset="0"/>
                <a:cs typeface="Times New Roman" panose="02020603050405020304" pitchFamily="18" charset="0"/>
              </a:rPr>
              <a:t> (or other state management tool)</a:t>
            </a:r>
          </a:p>
          <a:p>
            <a:pPr marL="0" indent="0">
              <a:buNone/>
            </a:pPr>
            <a:r>
              <a:rPr lang="en-IN" sz="1400" b="1" dirty="0">
                <a:latin typeface="Times New Roman" panose="02020603050405020304" pitchFamily="18" charset="0"/>
                <a:cs typeface="Times New Roman" panose="02020603050405020304" pitchFamily="18" charset="0"/>
              </a:rPr>
              <a:t>Backend technologies:</a:t>
            </a:r>
          </a:p>
          <a:p>
            <a:pPr marL="0" indent="0">
              <a:buNone/>
            </a:pPr>
            <a:r>
              <a:rPr lang="en-IN" sz="1400" dirty="0">
                <a:latin typeface="Times New Roman" panose="02020603050405020304" pitchFamily="18" charset="0"/>
                <a:cs typeface="Times New Roman" panose="02020603050405020304" pitchFamily="18" charset="0"/>
              </a:rPr>
              <a:t>Spring Boot </a:t>
            </a:r>
          </a:p>
          <a:p>
            <a:pPr marL="0" indent="0">
              <a:buNone/>
            </a:pPr>
            <a:r>
              <a:rPr lang="en-IN" sz="1400" dirty="0">
                <a:latin typeface="Times New Roman" panose="02020603050405020304" pitchFamily="18" charset="0"/>
                <a:cs typeface="Times New Roman" panose="02020603050405020304" pitchFamily="18" charset="0"/>
              </a:rPr>
              <a:t>Hibernate </a:t>
            </a:r>
          </a:p>
          <a:p>
            <a:pPr marL="0" indent="0">
              <a:buNone/>
            </a:pPr>
            <a:r>
              <a:rPr lang="en-IN" sz="1400" dirty="0">
                <a:latin typeface="Times New Roman" panose="02020603050405020304" pitchFamily="18" charset="0"/>
                <a:cs typeface="Times New Roman" panose="02020603050405020304" pitchFamily="18" charset="0"/>
              </a:rPr>
              <a:t>Spring Data JPA </a:t>
            </a:r>
          </a:p>
          <a:p>
            <a:pPr marL="0" indent="0">
              <a:buNone/>
            </a:pPr>
            <a:r>
              <a:rPr lang="en-IN" sz="1400" dirty="0">
                <a:latin typeface="Times New Roman" panose="02020603050405020304" pitchFamily="18" charset="0"/>
                <a:cs typeface="Times New Roman" panose="02020603050405020304" pitchFamily="18" charset="0"/>
              </a:rPr>
              <a:t>RESTful API design</a:t>
            </a:r>
          </a:p>
          <a:p>
            <a:pPr marL="0" indent="0">
              <a:buNone/>
            </a:pPr>
            <a:r>
              <a:rPr lang="en-IN" sz="1400" b="1" dirty="0">
                <a:latin typeface="Times New Roman" panose="02020603050405020304" pitchFamily="18" charset="0"/>
                <a:cs typeface="Times New Roman" panose="02020603050405020304" pitchFamily="18" charset="0"/>
              </a:rPr>
              <a:t>Data Storage:</a:t>
            </a:r>
          </a:p>
          <a:p>
            <a:pPr marL="0" indent="0">
              <a:buNone/>
            </a:pPr>
            <a:r>
              <a:rPr lang="en-IN" sz="1400" dirty="0">
                <a:latin typeface="Times New Roman" panose="02020603050405020304" pitchFamily="18" charset="0"/>
                <a:cs typeface="Times New Roman" panose="02020603050405020304" pitchFamily="18" charset="0"/>
              </a:rPr>
              <a:t>MySQL </a:t>
            </a:r>
            <a:endParaRPr lang="en-IN" sz="1400" b="1" dirty="0">
              <a:latin typeface="Times New Roman" panose="02020603050405020304" pitchFamily="18" charset="0"/>
              <a:cs typeface="Times New Roman" panose="02020603050405020304" pitchFamily="18" charset="0"/>
            </a:endParaRPr>
          </a:p>
          <a:p>
            <a:pPr marL="0" indent="0">
              <a:buNone/>
            </a:pPr>
            <a:r>
              <a:rPr lang="en-IN" sz="1400" b="1" dirty="0">
                <a:latin typeface="Times New Roman" panose="02020603050405020304" pitchFamily="18" charset="0"/>
                <a:cs typeface="Times New Roman" panose="02020603050405020304" pitchFamily="18" charset="0"/>
              </a:rPr>
              <a:t>Other technologies/tools:</a:t>
            </a:r>
          </a:p>
          <a:p>
            <a:pPr marL="0" indent="0">
              <a:buNone/>
            </a:pPr>
            <a:r>
              <a:rPr lang="en-IN" sz="1400" dirty="0">
                <a:latin typeface="Times New Roman" panose="02020603050405020304" pitchFamily="18" charset="0"/>
                <a:cs typeface="Times New Roman" panose="02020603050405020304" pitchFamily="18" charset="0"/>
              </a:rPr>
              <a:t>Git </a:t>
            </a:r>
          </a:p>
          <a:p>
            <a:pPr marL="0" indent="0">
              <a:buNone/>
            </a:pPr>
            <a:r>
              <a:rPr lang="en-IN" sz="1400" dirty="0">
                <a:latin typeface="Times New Roman" panose="02020603050405020304" pitchFamily="18" charset="0"/>
                <a:cs typeface="Times New Roman" panose="02020603050405020304" pitchFamily="18" charset="0"/>
              </a:rPr>
              <a:t>GitHub </a:t>
            </a:r>
          </a:p>
          <a:p>
            <a:pPr marL="0" indent="0">
              <a:buNone/>
            </a:pPr>
            <a:r>
              <a:rPr lang="en-IN" sz="1400" dirty="0">
                <a:latin typeface="Times New Roman" panose="02020603050405020304" pitchFamily="18" charset="0"/>
                <a:cs typeface="Times New Roman" panose="02020603050405020304" pitchFamily="18" charset="0"/>
              </a:rPr>
              <a:t>Swagger </a:t>
            </a:r>
          </a:p>
          <a:p>
            <a:pPr marL="0" indent="0">
              <a:buNone/>
            </a:pPr>
            <a:r>
              <a:rPr lang="en-IN" sz="1400" dirty="0">
                <a:latin typeface="Times New Roman" panose="02020603050405020304" pitchFamily="18" charset="0"/>
                <a:cs typeface="Times New Roman" panose="02020603050405020304" pitchFamily="18" charset="0"/>
              </a:rPr>
              <a:t>Postman</a:t>
            </a:r>
          </a:p>
        </p:txBody>
      </p:sp>
    </p:spTree>
    <p:extLst>
      <p:ext uri="{BB962C8B-B14F-4D97-AF65-F5344CB8AC3E}">
        <p14:creationId xmlns:p14="http://schemas.microsoft.com/office/powerpoint/2010/main" val="14896222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5EB7-2AE4-2F9B-C6D2-332F96B9EC89}"/>
              </a:ext>
            </a:extLst>
          </p:cNvPr>
          <p:cNvSpPr>
            <a:spLocks noGrp="1"/>
          </p:cNvSpPr>
          <p:nvPr>
            <p:ph type="title"/>
          </p:nvPr>
        </p:nvSpPr>
        <p:spPr>
          <a:xfrm>
            <a:off x="0" y="1"/>
            <a:ext cx="12191999" cy="781050"/>
          </a:xfrm>
        </p:spPr>
        <p:txBody>
          <a:bodyPr>
            <a:normAutofit/>
          </a:bodyPr>
          <a:lstStyle/>
          <a:p>
            <a:r>
              <a:rPr lang="en-IN" sz="3200" b="1" dirty="0">
                <a:latin typeface="Times New Roman" panose="02020603050405020304" pitchFamily="18" charset="0"/>
                <a:cs typeface="Times New Roman" panose="02020603050405020304" pitchFamily="18" charset="0"/>
              </a:rPr>
              <a:t>SOFTWARE AND HARDWARE CONFIGURATION:</a:t>
            </a:r>
          </a:p>
        </p:txBody>
      </p:sp>
      <p:sp>
        <p:nvSpPr>
          <p:cNvPr id="3" name="Content Placeholder 2">
            <a:extLst>
              <a:ext uri="{FF2B5EF4-FFF2-40B4-BE49-F238E27FC236}">
                <a16:creationId xmlns:a16="http://schemas.microsoft.com/office/drawing/2014/main" id="{C0237ACF-22E4-063E-2078-BF0F4121E0A8}"/>
              </a:ext>
            </a:extLst>
          </p:cNvPr>
          <p:cNvSpPr>
            <a:spLocks noGrp="1"/>
          </p:cNvSpPr>
          <p:nvPr>
            <p:ph idx="1"/>
          </p:nvPr>
        </p:nvSpPr>
        <p:spPr>
          <a:xfrm>
            <a:off x="-1" y="0"/>
            <a:ext cx="12192000" cy="6858000"/>
          </a:xfrm>
        </p:spPr>
        <p:txBody>
          <a:bodyPr>
            <a:noAutofit/>
          </a:bodyPr>
          <a:lstStyle/>
          <a:p>
            <a:pPr marL="0" indent="0">
              <a:buNone/>
            </a:pPr>
            <a:r>
              <a:rPr lang="en-IN" sz="1800" b="1" dirty="0">
                <a:latin typeface="Times New Roman" panose="02020603050405020304" pitchFamily="18" charset="0"/>
                <a:cs typeface="Times New Roman" panose="02020603050405020304" pitchFamily="18" charset="0"/>
              </a:rPr>
              <a:t>Software Configuration:</a:t>
            </a:r>
          </a:p>
          <a:p>
            <a:pPr marL="0" indent="0">
              <a:buNone/>
            </a:pPr>
            <a:endParaRPr lang="en-IN" sz="1800" dirty="0">
              <a:latin typeface="Times New Roman" panose="02020603050405020304" pitchFamily="18" charset="0"/>
              <a:cs typeface="Times New Roman" panose="02020603050405020304" pitchFamily="18" charset="0"/>
            </a:endParaRP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Operating System: You can choose any operating system for web app development like Windows, Linux, or MacOS.</a:t>
            </a: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Web Server: A web server like Apache or Nginx to host your web application.</a:t>
            </a: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Database Management System: A database management system like MySQL.</a:t>
            </a: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Payment Gateway Integration: Payment gateway integration like Stripe.</a:t>
            </a: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Cloud Hosting: Cloud hosting services like AWS, Google Cloud, or Microsoft Azure.</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b="1" dirty="0">
                <a:latin typeface="Times New Roman" panose="02020603050405020304" pitchFamily="18" charset="0"/>
                <a:cs typeface="Times New Roman" panose="02020603050405020304" pitchFamily="18" charset="0"/>
              </a:rPr>
              <a:t>Hardware Configuration:</a:t>
            </a: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Processor: Intel Core i5 or higher processor.</a:t>
            </a: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RAM: At least 4 GB of RAM.</a:t>
            </a: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Storage: At least 256 GB of SSD storage.</a:t>
            </a: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Display: A high-resolution monitor with at least 1920 x 1080 resolution.</a:t>
            </a:r>
          </a:p>
          <a:p>
            <a:pPr marL="400050" indent="-400050">
              <a:buFont typeface="+mj-lt"/>
              <a:buAutoNum type="romanLcPeriod"/>
            </a:pPr>
            <a:r>
              <a:rPr lang="en-IN" sz="1800" dirty="0">
                <a:latin typeface="Times New Roman" panose="02020603050405020304" pitchFamily="18" charset="0"/>
                <a:cs typeface="Times New Roman" panose="02020603050405020304" pitchFamily="18" charset="0"/>
              </a:rPr>
              <a:t>Internet Connection: A high-speed internet connection with at least 5 Mbps download and upload speeds.</a:t>
            </a:r>
          </a:p>
        </p:txBody>
      </p:sp>
    </p:spTree>
    <p:extLst>
      <p:ext uri="{BB962C8B-B14F-4D97-AF65-F5344CB8AC3E}">
        <p14:creationId xmlns:p14="http://schemas.microsoft.com/office/powerpoint/2010/main" val="192066303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ACC8-42BA-C969-76BB-B13107468D52}"/>
              </a:ext>
            </a:extLst>
          </p:cNvPr>
          <p:cNvSpPr>
            <a:spLocks noGrp="1"/>
          </p:cNvSpPr>
          <p:nvPr>
            <p:ph type="title"/>
          </p:nvPr>
        </p:nvSpPr>
        <p:spPr>
          <a:xfrm>
            <a:off x="1" y="0"/>
            <a:ext cx="12191999" cy="733425"/>
          </a:xfrm>
        </p:spPr>
        <p:txBody>
          <a:bodyPr>
            <a:normAutofit/>
          </a:bodyPr>
          <a:lstStyle/>
          <a:p>
            <a:pPr algn="l"/>
            <a:r>
              <a:rPr lang="en-IN" sz="3200" b="1" dirty="0">
                <a:latin typeface="Times New Roman" panose="02020603050405020304" pitchFamily="18" charset="0"/>
                <a:cs typeface="Times New Roman" panose="02020603050405020304" pitchFamily="18" charset="0"/>
              </a:rPr>
              <a:t>FUNCTIONALITIES:</a:t>
            </a:r>
          </a:p>
        </p:txBody>
      </p:sp>
      <p:sp>
        <p:nvSpPr>
          <p:cNvPr id="3" name="Content Placeholder 2">
            <a:extLst>
              <a:ext uri="{FF2B5EF4-FFF2-40B4-BE49-F238E27FC236}">
                <a16:creationId xmlns:a16="http://schemas.microsoft.com/office/drawing/2014/main" id="{024AD340-C2F8-DEC0-5EDF-AD64AAE0CD79}"/>
              </a:ext>
            </a:extLst>
          </p:cNvPr>
          <p:cNvSpPr>
            <a:spLocks noGrp="1"/>
          </p:cNvSpPr>
          <p:nvPr>
            <p:ph idx="1"/>
          </p:nvPr>
        </p:nvSpPr>
        <p:spPr>
          <a:xfrm>
            <a:off x="0" y="523875"/>
            <a:ext cx="12192000" cy="6334125"/>
          </a:xfrm>
        </p:spPr>
        <p:txBody>
          <a:bodyPr>
            <a:normAutofit/>
          </a:bodyPr>
          <a:lstStyle/>
          <a:p>
            <a:pPr>
              <a:lnSpc>
                <a:spcPct val="150000"/>
              </a:lnSpc>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Admin : </a:t>
            </a:r>
            <a:r>
              <a:rPr lang="en-US" dirty="0">
                <a:latin typeface="Times New Roman" panose="02020603050405020304" pitchFamily="18" charset="0"/>
                <a:cs typeface="Times New Roman" panose="02020603050405020304" pitchFamily="18" charset="0"/>
              </a:rPr>
              <a:t>Admin can manage hotel listings, user accounts, room inventory, bookings, payment, and reports. Admin can also view the statistics and analytics of the web app.</a:t>
            </a:r>
          </a:p>
          <a:p>
            <a:pPr>
              <a:lnSpc>
                <a:spcPct val="150000"/>
              </a:lnSpc>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Hotel Owner : </a:t>
            </a:r>
            <a:r>
              <a:rPr lang="en-US" dirty="0">
                <a:latin typeface="Times New Roman" panose="02020603050405020304" pitchFamily="18" charset="0"/>
                <a:cs typeface="Times New Roman" panose="02020603050405020304" pitchFamily="18" charset="0"/>
              </a:rPr>
              <a:t>Hotel owners can register their hotels, manage room inventory, update room prices and availability, view bookings, and generate reports.</a:t>
            </a:r>
          </a:p>
          <a:p>
            <a:pPr>
              <a:lnSpc>
                <a:spcPct val="150000"/>
              </a:lnSpc>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User :</a:t>
            </a:r>
            <a:r>
              <a:rPr lang="en-US" dirty="0">
                <a:latin typeface="Times New Roman" panose="02020603050405020304" pitchFamily="18" charset="0"/>
                <a:cs typeface="Times New Roman" panose="02020603050405020304" pitchFamily="18" charset="0"/>
              </a:rPr>
              <a:t> Users can create an account, search for hotels, view hotel details, check room availability, book rooms, make payments, and cancel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821650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1E4F5-0BFA-6461-1FDA-CC71B5F4CD74}"/>
              </a:ext>
            </a:extLst>
          </p:cNvPr>
          <p:cNvSpPr>
            <a:spLocks noGrp="1"/>
          </p:cNvSpPr>
          <p:nvPr>
            <p:ph idx="1"/>
          </p:nvPr>
        </p:nvSpPr>
        <p:spPr>
          <a:xfrm>
            <a:off x="0" y="0"/>
            <a:ext cx="12192000" cy="6857999"/>
          </a:xfrm>
        </p:spPr>
        <p:txBody>
          <a:bodyPr/>
          <a:lstStyle/>
          <a:p>
            <a:pPr>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Payment Gateway : </a:t>
            </a:r>
            <a:r>
              <a:rPr lang="en-US" dirty="0">
                <a:latin typeface="Times New Roman" panose="02020603050405020304" pitchFamily="18" charset="0"/>
                <a:cs typeface="Times New Roman" panose="02020603050405020304" pitchFamily="18" charset="0"/>
              </a:rPr>
              <a:t>Payment gateway integration is essential for processing payments securely and efficiently. </a:t>
            </a:r>
          </a:p>
          <a:p>
            <a:pP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Notification : </a:t>
            </a:r>
            <a:r>
              <a:rPr lang="en-US" dirty="0">
                <a:latin typeface="Times New Roman" panose="02020603050405020304" pitchFamily="18" charset="0"/>
                <a:cs typeface="Times New Roman" panose="02020603050405020304" pitchFamily="18" charset="0"/>
              </a:rPr>
              <a:t>Notification module sends emails to users, hotel owners, and admins for booking confirmation, payment status and cancellations.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summary, the hotel booking web app provides functionalities for admins, hotel owners, and users to manage hotel listings, room inventory, bookings, payments, notifications, and analytics.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456852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AFD7-2F08-9699-CF47-6B9D7DFC8D4A}"/>
              </a:ext>
            </a:extLst>
          </p:cNvPr>
          <p:cNvSpPr>
            <a:spLocks noGrp="1"/>
          </p:cNvSpPr>
          <p:nvPr>
            <p:ph type="title"/>
          </p:nvPr>
        </p:nvSpPr>
        <p:spPr>
          <a:xfrm>
            <a:off x="1" y="0"/>
            <a:ext cx="12191999" cy="704850"/>
          </a:xfrm>
        </p:spPr>
        <p:txBody>
          <a:bodyPr>
            <a:normAutofit/>
          </a:bodyPr>
          <a:lstStyle/>
          <a:p>
            <a:pPr algn="l"/>
            <a:r>
              <a:rPr lang="en-IN" sz="3200" b="1" dirty="0" err="1">
                <a:latin typeface="Times New Roman" panose="02020603050405020304" pitchFamily="18" charset="0"/>
                <a:cs typeface="Times New Roman" panose="02020603050405020304" pitchFamily="18" charset="0"/>
              </a:rPr>
              <a:t>Daigrams</a:t>
            </a:r>
            <a:r>
              <a:rPr lang="en-IN" sz="3200"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D4B875D0-B6D9-FB59-2610-DA481B9C39EF}"/>
              </a:ext>
            </a:extLst>
          </p:cNvPr>
          <p:cNvSpPr>
            <a:spLocks noGrp="1"/>
          </p:cNvSpPr>
          <p:nvPr>
            <p:ph idx="1"/>
          </p:nvPr>
        </p:nvSpPr>
        <p:spPr>
          <a:xfrm>
            <a:off x="2990850" y="65086"/>
            <a:ext cx="12191999" cy="514351"/>
          </a:xfrm>
        </p:spPr>
        <p:txBody>
          <a:bodyPr>
            <a:normAutofit/>
          </a:bodyPr>
          <a:lstStyle/>
          <a:p>
            <a:r>
              <a:rPr lang="en-IN" sz="1600" b="1" dirty="0">
                <a:latin typeface="Times New Roman" panose="02020603050405020304" pitchFamily="18" charset="0"/>
                <a:cs typeface="Times New Roman" panose="02020603050405020304" pitchFamily="18" charset="0"/>
              </a:rPr>
              <a:t>ENTITY RELATION DAIGRAM:</a:t>
            </a:r>
          </a:p>
        </p:txBody>
      </p:sp>
      <p:pic>
        <p:nvPicPr>
          <p:cNvPr id="5" name="Picture 4">
            <a:extLst>
              <a:ext uri="{FF2B5EF4-FFF2-40B4-BE49-F238E27FC236}">
                <a16:creationId xmlns:a16="http://schemas.microsoft.com/office/drawing/2014/main" id="{5E258E8C-04E0-1539-9BDF-6C90ED5DA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79437"/>
            <a:ext cx="12191998" cy="6381801"/>
          </a:xfrm>
          <a:prstGeom prst="rect">
            <a:avLst/>
          </a:prstGeom>
        </p:spPr>
      </p:pic>
    </p:spTree>
    <p:extLst>
      <p:ext uri="{BB962C8B-B14F-4D97-AF65-F5344CB8AC3E}">
        <p14:creationId xmlns:p14="http://schemas.microsoft.com/office/powerpoint/2010/main" val="2155187194"/>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185</TotalTime>
  <Words>1005</Words>
  <Application>Microsoft Office PowerPoint</Application>
  <PresentationFormat>Widescreen</PresentationFormat>
  <Paragraphs>124</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Algerian</vt:lpstr>
      <vt:lpstr>Arial</vt:lpstr>
      <vt:lpstr>Corbel</vt:lpstr>
      <vt:lpstr>Times New Roman</vt:lpstr>
      <vt:lpstr>Wingdings</vt:lpstr>
      <vt:lpstr>Parallax</vt:lpstr>
      <vt:lpstr>                                                                                                         Presented  By:       </vt:lpstr>
      <vt:lpstr>INTRODUCTION:</vt:lpstr>
      <vt:lpstr>OBJECTIVE:</vt:lpstr>
      <vt:lpstr> SCOPE:</vt:lpstr>
      <vt:lpstr>TECHNOLOGY USED:</vt:lpstr>
      <vt:lpstr>SOFTWARE AND HARDWARE CONFIGURATION:</vt:lpstr>
      <vt:lpstr>FUNCTIONALITIES:</vt:lpstr>
      <vt:lpstr>PowerPoint Presentation</vt:lpstr>
      <vt:lpstr>Daigrams:</vt:lpstr>
      <vt:lpstr>PowerPoint Presentation</vt:lpstr>
      <vt:lpstr>DFD:</vt:lpstr>
      <vt:lpstr>PowerPoint Presentation</vt:lpstr>
      <vt:lpstr>CLASS DAIGRAM:</vt:lpstr>
      <vt:lpstr>ACTIVITY:</vt:lpstr>
      <vt:lpstr>SEQUENCE:</vt:lpstr>
      <vt:lpstr>DataBase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The project entitled D-DARSHAN was completed successfully.             The system has been developed with much care and free of errors and at the same time it is efficient and less time consuming. The purpose of this project was to develop a web application  for booking hotels near temples.               Booking a hotel near temples can be a convenient option for travelers looking to explore and experience the cultural and religious significance of these places. Staying near a temple allows for easy access to the site, which can save time and provide a unique opportunity to witness the rituals and customs of the local community. This project helped us in gaining valuable information and practical knowledge on several topics like designing web pages using React.js, usage of responsive templates, designing of web application, and management of database using MySQL. The entire system is secured. Also, the project helped us understanding about the development phases of a project and software development life cycle. We learned how to test different features of a project.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dc:title>
  <dc:creator>roshan kanwade</dc:creator>
  <cp:lastModifiedBy>roshan kanwade</cp:lastModifiedBy>
  <cp:revision>32</cp:revision>
  <dcterms:created xsi:type="dcterms:W3CDTF">2023-03-10T11:54:33Z</dcterms:created>
  <dcterms:modified xsi:type="dcterms:W3CDTF">2023-03-10T17:36:33Z</dcterms:modified>
</cp:coreProperties>
</file>